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1"/>
  </p:notesMasterIdLst>
  <p:sldIdLst>
    <p:sldId id="260" r:id="rId2"/>
    <p:sldId id="261" r:id="rId3"/>
    <p:sldId id="266" r:id="rId4"/>
    <p:sldId id="268" r:id="rId5"/>
    <p:sldId id="269" r:id="rId6"/>
    <p:sldId id="272" r:id="rId7"/>
    <p:sldId id="271" r:id="rId8"/>
    <p:sldId id="270" r:id="rId9"/>
    <p:sldId id="25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343" autoAdjust="0"/>
  </p:normalViewPr>
  <p:slideViewPr>
    <p:cSldViewPr snapToGrid="0">
      <p:cViewPr varScale="1">
        <p:scale>
          <a:sx n="71" d="100"/>
          <a:sy n="71" d="100"/>
        </p:scale>
        <p:origin x="7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4</a:t>
            </a:fld>
            <a:endParaRPr lang="en-US"/>
          </a:p>
        </p:txBody>
      </p:sp>
    </p:spTree>
    <p:extLst>
      <p:ext uri="{BB962C8B-B14F-4D97-AF65-F5344CB8AC3E}">
        <p14:creationId xmlns:p14="http://schemas.microsoft.com/office/powerpoint/2010/main" val="3668712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10/23/2019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24, 2019</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P3 Challenge –  </a:t>
            </a:r>
          </a:p>
          <a:p>
            <a:r>
              <a:rPr lang="en-US" b="1" dirty="0" smtClean="0"/>
              <a:t>A 43.0 kg skater pushes off the side rail with a 975 N force applied over a distance of 0.380 m. With what speed will she begin gliding into her routine? (Assume the ice is frictionless.)</a:t>
            </a:r>
          </a:p>
          <a:p>
            <a:r>
              <a:rPr lang="en-US" b="1" dirty="0" smtClean="0"/>
              <a:t>A) Draw a free body diagram</a:t>
            </a:r>
          </a:p>
          <a:p>
            <a:r>
              <a:rPr lang="en-US" b="1" dirty="0" smtClean="0"/>
              <a:t>B) Write second law equations in both dimensions.</a:t>
            </a:r>
          </a:p>
          <a:p>
            <a:r>
              <a:rPr lang="en-US" b="1" dirty="0" smtClean="0"/>
              <a:t>C) Solve the x dimension equation for acceleration.</a:t>
            </a:r>
          </a:p>
          <a:p>
            <a:r>
              <a:rPr lang="en-US" b="1" dirty="0" smtClean="0"/>
              <a:t>D) Use kinematics to find her speed.</a:t>
            </a:r>
          </a:p>
          <a:p>
            <a:r>
              <a:rPr lang="en-US" b="1" dirty="0" smtClean="0">
                <a:sym typeface="Euclid Extra" panose="02050502000505020303" pitchFamily="18" charset="2"/>
              </a:rPr>
              <a:t>Today’s Objective: Friction</a:t>
            </a:r>
          </a:p>
          <a:p>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3" name="TextBox 12"/>
          <p:cNvSpPr txBox="1"/>
          <p:nvPr/>
        </p:nvSpPr>
        <p:spPr>
          <a:xfrm>
            <a:off x="8478982" y="4165707"/>
            <a:ext cx="2770909" cy="923330"/>
          </a:xfrm>
          <a:prstGeom prst="rect">
            <a:avLst/>
          </a:prstGeom>
          <a:noFill/>
        </p:spPr>
        <p:txBody>
          <a:bodyPr wrap="square" rtlCol="0">
            <a:spAutoFit/>
          </a:bodyPr>
          <a:lstStyle/>
          <a:p>
            <a:r>
              <a:rPr lang="en-US" dirty="0" smtClean="0"/>
              <a:t>Get out Second Law homework for </a:t>
            </a:r>
            <a:r>
              <a:rPr lang="en-US" dirty="0" smtClean="0"/>
              <a:t>check for progress</a:t>
            </a:r>
            <a:endParaRPr lang="en-US"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Assignment</a:t>
            </a:r>
            <a:endParaRPr lang="en-US" dirty="0"/>
          </a:p>
        </p:txBody>
      </p:sp>
      <p:sp>
        <p:nvSpPr>
          <p:cNvPr id="3" name="Content Placeholder 2"/>
          <p:cNvSpPr>
            <a:spLocks noGrp="1"/>
          </p:cNvSpPr>
          <p:nvPr>
            <p:ph idx="1"/>
          </p:nvPr>
        </p:nvSpPr>
        <p:spPr/>
        <p:txBody>
          <a:bodyPr>
            <a:normAutofit/>
          </a:bodyPr>
          <a:lstStyle/>
          <a:p>
            <a:r>
              <a:rPr lang="en-US" b="1" dirty="0" smtClean="0"/>
              <a:t>IB 2.2 Forces</a:t>
            </a:r>
          </a:p>
          <a:p>
            <a:pPr lvl="1"/>
            <a:r>
              <a:rPr lang="en-US" b="1" dirty="0" smtClean="0"/>
              <a:t>Friction</a:t>
            </a:r>
          </a:p>
          <a:p>
            <a:r>
              <a:rPr lang="en-US" b="1" dirty="0"/>
              <a:t>Agenda </a:t>
            </a:r>
          </a:p>
          <a:p>
            <a:pPr lvl="1"/>
            <a:r>
              <a:rPr lang="en-US" b="1" dirty="0"/>
              <a:t>Types of </a:t>
            </a:r>
            <a:r>
              <a:rPr lang="en-US" b="1" dirty="0" smtClean="0"/>
              <a:t>friction</a:t>
            </a:r>
          </a:p>
          <a:p>
            <a:pPr lvl="1"/>
            <a:r>
              <a:rPr lang="en-US" b="1" dirty="0" smtClean="0"/>
              <a:t>One sample problem</a:t>
            </a:r>
            <a:endParaRPr lang="en-US" b="1" dirty="0"/>
          </a:p>
          <a:p>
            <a:pPr lvl="1"/>
            <a:r>
              <a:rPr lang="en-US" b="1" dirty="0" smtClean="0"/>
              <a:t>Homework </a:t>
            </a:r>
            <a:r>
              <a:rPr lang="en-US" b="1" dirty="0" smtClean="0"/>
              <a:t>review</a:t>
            </a:r>
          </a:p>
          <a:p>
            <a:r>
              <a:rPr lang="en-US" b="1" dirty="0" smtClean="0"/>
              <a:t>Assignment</a:t>
            </a:r>
            <a:r>
              <a:rPr lang="en-US" b="1" dirty="0" smtClean="0"/>
              <a:t>: </a:t>
            </a:r>
          </a:p>
          <a:p>
            <a:pPr lvl="1"/>
            <a:r>
              <a:rPr lang="en-US" b="1" dirty="0" smtClean="0"/>
              <a:t>Tonight: finish 2</a:t>
            </a:r>
            <a:r>
              <a:rPr lang="en-US" b="1" baseline="30000" dirty="0" smtClean="0"/>
              <a:t>nd</a:t>
            </a:r>
            <a:r>
              <a:rPr lang="en-US" b="1" dirty="0" smtClean="0"/>
              <a:t> law w/o friction (I’ll check again this time for completion)</a:t>
            </a:r>
            <a:endParaRPr lang="en-US" b="1" dirty="0"/>
          </a:p>
          <a:p>
            <a:pPr lvl="1"/>
            <a:r>
              <a:rPr lang="en-US" b="1" dirty="0" smtClean="0"/>
              <a:t>You’ll get the Friction </a:t>
            </a:r>
            <a:r>
              <a:rPr lang="en-US" b="1" dirty="0" smtClean="0"/>
              <a:t>Worksheet </a:t>
            </a:r>
            <a:r>
              <a:rPr lang="en-US" b="1" dirty="0" smtClean="0"/>
              <a:t>tomorrow after a </a:t>
            </a:r>
            <a:r>
              <a:rPr lang="en-US" b="1" dirty="0" err="1" smtClean="0"/>
              <a:t>pHet</a:t>
            </a:r>
            <a:r>
              <a:rPr lang="en-US" b="1" dirty="0" smtClean="0"/>
              <a:t> activity</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of Friction</a:t>
            </a:r>
            <a:endParaRPr lang="en-US" dirty="0"/>
          </a:p>
        </p:txBody>
      </p:sp>
      <p:sp>
        <p:nvSpPr>
          <p:cNvPr id="3" name="Content Placeholder 2"/>
          <p:cNvSpPr>
            <a:spLocks noGrp="1"/>
          </p:cNvSpPr>
          <p:nvPr>
            <p:ph idx="1"/>
          </p:nvPr>
        </p:nvSpPr>
        <p:spPr>
          <a:xfrm>
            <a:off x="1154955" y="2603500"/>
            <a:ext cx="6643571" cy="3416300"/>
          </a:xfrm>
        </p:spPr>
        <p:txBody>
          <a:bodyPr>
            <a:normAutofit fontScale="92500" lnSpcReduction="10000"/>
          </a:bodyPr>
          <a:lstStyle/>
          <a:p>
            <a:r>
              <a:rPr lang="en-US" b="1" u="sng" dirty="0" smtClean="0"/>
              <a:t>Friction is present anytime you have two surfaces sliding </a:t>
            </a:r>
            <a:r>
              <a:rPr lang="en-US" b="1" dirty="0" smtClean="0"/>
              <a:t>relative to one another. </a:t>
            </a:r>
          </a:p>
          <a:p>
            <a:r>
              <a:rPr lang="en-US" b="1" dirty="0" smtClean="0"/>
              <a:t>Source of friction is the irregular surface features at a microscopic or atomic scale.</a:t>
            </a:r>
          </a:p>
          <a:p>
            <a:r>
              <a:rPr lang="en-US" b="1" dirty="0" smtClean="0"/>
              <a:t>If they are at rest, the surfaces can sink into one another and the horizontal forces of contact are large.</a:t>
            </a:r>
          </a:p>
          <a:p>
            <a:pPr lvl="1"/>
            <a:r>
              <a:rPr lang="en-US" b="1" dirty="0" smtClean="0"/>
              <a:t>Called </a:t>
            </a:r>
            <a:r>
              <a:rPr lang="en-US" b="1" u="sng" dirty="0" smtClean="0"/>
              <a:t>Static Friction</a:t>
            </a:r>
          </a:p>
          <a:p>
            <a:r>
              <a:rPr lang="en-US" b="1" dirty="0" smtClean="0"/>
              <a:t>If you can get the surfaces sliding, they skim along the tops of each other and have a smaller force of contact.</a:t>
            </a:r>
            <a:endParaRPr lang="en-US" b="1" dirty="0"/>
          </a:p>
          <a:p>
            <a:pPr lvl="1"/>
            <a:r>
              <a:rPr lang="en-US" b="1" dirty="0" smtClean="0"/>
              <a:t>Called </a:t>
            </a:r>
            <a:r>
              <a:rPr lang="en-US" b="1" u="sng" dirty="0" smtClean="0"/>
              <a:t>Dynamic Friction </a:t>
            </a:r>
            <a:r>
              <a:rPr lang="en-US" b="1" dirty="0" smtClean="0"/>
              <a:t>(IB) </a:t>
            </a:r>
          </a:p>
          <a:p>
            <a:pPr lvl="1"/>
            <a:r>
              <a:rPr lang="en-US" b="1" dirty="0" smtClean="0"/>
              <a:t>Called </a:t>
            </a:r>
            <a:r>
              <a:rPr lang="en-US" b="1" u="sng" dirty="0" smtClean="0"/>
              <a:t>Kinetic Friction </a:t>
            </a:r>
            <a:r>
              <a:rPr lang="en-US" b="1" dirty="0" smtClean="0"/>
              <a:t>outside of IB</a:t>
            </a:r>
            <a:endParaRPr lang="en-US" b="1" dirty="0"/>
          </a:p>
        </p:txBody>
      </p:sp>
      <p:grpSp>
        <p:nvGrpSpPr>
          <p:cNvPr id="7" name="Group 6"/>
          <p:cNvGrpSpPr/>
          <p:nvPr/>
        </p:nvGrpSpPr>
        <p:grpSpPr>
          <a:xfrm>
            <a:off x="8151222" y="2769327"/>
            <a:ext cx="3291841" cy="2976154"/>
            <a:chOff x="5316581" y="4311650"/>
            <a:chExt cx="2978333" cy="2100941"/>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3006" t="12025" b="63858"/>
            <a:stretch/>
          </p:blipFill>
          <p:spPr>
            <a:xfrm>
              <a:off x="5316581" y="4311650"/>
              <a:ext cx="2978333" cy="875210"/>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0937" t="53818" r="16526" b="12405"/>
            <a:stretch/>
          </p:blipFill>
          <p:spPr>
            <a:xfrm>
              <a:off x="5316581" y="5186860"/>
              <a:ext cx="2978333" cy="1225731"/>
            </a:xfrm>
            <a:prstGeom prst="rect">
              <a:avLst/>
            </a:prstGeom>
          </p:spPr>
        </p:pic>
      </p:grpSp>
    </p:spTree>
    <p:extLst>
      <p:ext uri="{BB962C8B-B14F-4D97-AF65-F5344CB8AC3E}">
        <p14:creationId xmlns:p14="http://schemas.microsoft.com/office/powerpoint/2010/main" val="78761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a force gradually</a:t>
            </a:r>
            <a:endParaRPr lang="en-US" dirty="0"/>
          </a:p>
        </p:txBody>
      </p:sp>
      <p:sp>
        <p:nvSpPr>
          <p:cNvPr id="3" name="Content Placeholder 2"/>
          <p:cNvSpPr>
            <a:spLocks noGrp="1"/>
          </p:cNvSpPr>
          <p:nvPr>
            <p:ph sz="half" idx="1"/>
          </p:nvPr>
        </p:nvSpPr>
        <p:spPr>
          <a:xfrm>
            <a:off x="1154953" y="2603500"/>
            <a:ext cx="5324223" cy="3416301"/>
          </a:xfrm>
        </p:spPr>
        <p:txBody>
          <a:bodyPr>
            <a:normAutofit fontScale="92500" lnSpcReduction="10000"/>
          </a:bodyPr>
          <a:lstStyle/>
          <a:p>
            <a:r>
              <a:rPr lang="en-US" b="1" dirty="0" smtClean="0"/>
              <a:t>A small force will not cause a motion. Static force increases </a:t>
            </a:r>
            <a:r>
              <a:rPr lang="en-US" b="1" u="sng" dirty="0" smtClean="0"/>
              <a:t>just enough to balance </a:t>
            </a:r>
            <a:r>
              <a:rPr lang="en-US" b="1" dirty="0" smtClean="0"/>
              <a:t>the applied force.</a:t>
            </a:r>
          </a:p>
          <a:p>
            <a:r>
              <a:rPr lang="en-US" b="1" dirty="0" smtClean="0"/>
              <a:t>As the applied force </a:t>
            </a:r>
            <a:r>
              <a:rPr lang="en-US" b="1" u="sng" dirty="0" smtClean="0"/>
              <a:t>increases</a:t>
            </a:r>
            <a:r>
              <a:rPr lang="en-US" b="1" dirty="0" smtClean="0"/>
              <a:t>, the static force increases in equal measure until …</a:t>
            </a:r>
          </a:p>
          <a:p>
            <a:r>
              <a:rPr lang="en-US" b="1" dirty="0" smtClean="0"/>
              <a:t>…you reach the </a:t>
            </a:r>
            <a:r>
              <a:rPr lang="en-US" b="1" u="sng" dirty="0" smtClean="0"/>
              <a:t>“breakaway” point </a:t>
            </a:r>
            <a:r>
              <a:rPr lang="en-US" b="1" dirty="0" smtClean="0"/>
              <a:t>(or instant of motion)  with the </a:t>
            </a:r>
            <a:r>
              <a:rPr lang="en-US" b="1" u="sng" dirty="0" smtClean="0"/>
              <a:t>maximum amount </a:t>
            </a:r>
            <a:r>
              <a:rPr lang="en-US" b="1" dirty="0" smtClean="0"/>
              <a:t>of static friction.</a:t>
            </a:r>
          </a:p>
          <a:p>
            <a:r>
              <a:rPr lang="en-US" b="1" dirty="0" smtClean="0"/>
              <a:t>Once the surfaces are moving, the amount of dynamic </a:t>
            </a:r>
            <a:r>
              <a:rPr lang="en-US" b="1" u="sng" dirty="0" smtClean="0"/>
              <a:t>friction becomes a constant </a:t>
            </a:r>
            <a:r>
              <a:rPr lang="en-US" b="1" dirty="0" smtClean="0"/>
              <a:t>and is something less than the maximum static friction.</a:t>
            </a:r>
          </a:p>
          <a:p>
            <a:endParaRPr lang="en-US" b="1" dirty="0" smtClean="0"/>
          </a:p>
          <a:p>
            <a:endParaRPr lang="en-US" b="1"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1404"/>
          <a:stretch/>
        </p:blipFill>
        <p:spPr>
          <a:xfrm>
            <a:off x="6677297" y="2691402"/>
            <a:ext cx="4959448" cy="3240496"/>
          </a:xfrm>
          <a:prstGeom prst="rect">
            <a:avLst/>
          </a:prstGeom>
        </p:spPr>
      </p:pic>
    </p:spTree>
    <p:extLst>
      <p:ext uri="{BB962C8B-B14F-4D97-AF65-F5344CB8AC3E}">
        <p14:creationId xmlns:p14="http://schemas.microsoft.com/office/powerpoint/2010/main" val="42768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friction</a:t>
            </a:r>
            <a:endParaRPr lang="en-US" dirty="0"/>
          </a:p>
        </p:txBody>
      </p:sp>
      <p:sp>
        <p:nvSpPr>
          <p:cNvPr id="3" name="Content Placeholder 2"/>
          <p:cNvSpPr>
            <a:spLocks noGrp="1"/>
          </p:cNvSpPr>
          <p:nvPr>
            <p:ph sz="half" idx="1"/>
          </p:nvPr>
        </p:nvSpPr>
        <p:spPr>
          <a:xfrm>
            <a:off x="1154954" y="2603500"/>
            <a:ext cx="10209732" cy="3416301"/>
          </a:xfrm>
        </p:spPr>
        <p:txBody>
          <a:bodyPr>
            <a:noAutofit/>
          </a:bodyPr>
          <a:lstStyle/>
          <a:p>
            <a:r>
              <a:rPr lang="en-US" sz="2400" b="1" dirty="0"/>
              <a:t>Friction is proportional to the normal reaction force between the surfaces.</a:t>
            </a:r>
          </a:p>
          <a:p>
            <a:r>
              <a:rPr lang="en-US" sz="2400" b="1" dirty="0" smtClean="0"/>
              <a:t>The </a:t>
            </a:r>
            <a:r>
              <a:rPr lang="en-US" sz="2400" b="1" dirty="0"/>
              <a:t>proportionality constant is called the coefficient of friction, </a:t>
            </a:r>
            <a:r>
              <a:rPr lang="el-GR" sz="2400" b="1" dirty="0"/>
              <a:t>μ</a:t>
            </a:r>
            <a:r>
              <a:rPr lang="en-US" sz="2400" b="1" dirty="0"/>
              <a:t>.</a:t>
            </a:r>
          </a:p>
          <a:p>
            <a:pPr lvl="1"/>
            <a:r>
              <a:rPr lang="en-US" sz="2400" b="1" dirty="0"/>
              <a:t>Coefficients of friction are unitless scalars.</a:t>
            </a:r>
          </a:p>
          <a:p>
            <a:r>
              <a:rPr lang="en-US" sz="2400" b="1" dirty="0"/>
              <a:t>Because there are two types of friction, there are two coefficients of friction.</a:t>
            </a:r>
            <a:r>
              <a:rPr lang="el-GR" sz="2400" b="1" i="1" dirty="0">
                <a:sym typeface="Euclid Symbol" panose="05050102010706020507" pitchFamily="18" charset="2"/>
              </a:rPr>
              <a:t> μ</a:t>
            </a:r>
            <a:r>
              <a:rPr lang="en-US" sz="2400" b="1" i="1" baseline="-25000" dirty="0">
                <a:sym typeface="Euclid Symbol" panose="05050102010706020507" pitchFamily="18" charset="2"/>
              </a:rPr>
              <a:t>s</a:t>
            </a:r>
            <a:r>
              <a:rPr lang="en-US" sz="2400" b="1" i="1" dirty="0">
                <a:sym typeface="Euclid Symbol" panose="05050102010706020507" pitchFamily="18" charset="2"/>
              </a:rPr>
              <a:t> &amp; </a:t>
            </a:r>
            <a:r>
              <a:rPr lang="el-GR" sz="2400" b="1" i="1" dirty="0">
                <a:sym typeface="Euclid Symbol" panose="05050102010706020507" pitchFamily="18" charset="2"/>
              </a:rPr>
              <a:t>μ</a:t>
            </a:r>
            <a:r>
              <a:rPr lang="en-US" sz="2400" b="1" i="1" baseline="-25000" dirty="0">
                <a:sym typeface="Euclid Symbol" panose="05050102010706020507" pitchFamily="18" charset="2"/>
              </a:rPr>
              <a:t>d      </a:t>
            </a:r>
          </a:p>
          <a:p>
            <a:r>
              <a:rPr lang="el-GR" sz="2400" b="1" i="1" dirty="0">
                <a:sym typeface="Euclid Symbol" panose="05050102010706020507" pitchFamily="18" charset="2"/>
              </a:rPr>
              <a:t>μ</a:t>
            </a:r>
            <a:r>
              <a:rPr lang="en-US" sz="2400" b="1" i="1" baseline="-25000" dirty="0">
                <a:sym typeface="Euclid Symbol" panose="05050102010706020507" pitchFamily="18" charset="2"/>
              </a:rPr>
              <a:t>s</a:t>
            </a:r>
            <a:r>
              <a:rPr lang="en-US" sz="2400" b="1" i="1" dirty="0">
                <a:sym typeface="Euclid Symbol" panose="05050102010706020507" pitchFamily="18" charset="2"/>
              </a:rPr>
              <a:t> &amp; </a:t>
            </a:r>
            <a:r>
              <a:rPr lang="el-GR" sz="2400" b="1" i="1" dirty="0">
                <a:sym typeface="Euclid Symbol" panose="05050102010706020507" pitchFamily="18" charset="2"/>
              </a:rPr>
              <a:t>μ</a:t>
            </a:r>
            <a:r>
              <a:rPr lang="en-US" sz="2400" b="1" i="1" baseline="-25000" dirty="0">
                <a:sym typeface="Euclid Symbol" panose="05050102010706020507" pitchFamily="18" charset="2"/>
              </a:rPr>
              <a:t>k</a:t>
            </a:r>
            <a:r>
              <a:rPr lang="en-US" sz="2400" b="1" i="1" dirty="0">
                <a:sym typeface="Euclid Symbol" panose="05050102010706020507" pitchFamily="18" charset="2"/>
              </a:rPr>
              <a:t> outside of </a:t>
            </a:r>
            <a:r>
              <a:rPr lang="en-US" sz="2400" b="1" i="1" dirty="0" smtClean="0">
                <a:sym typeface="Euclid Symbol" panose="05050102010706020507" pitchFamily="18" charset="2"/>
              </a:rPr>
              <a:t>IB</a:t>
            </a:r>
            <a:endParaRPr lang="en-US" sz="2400" b="1" dirty="0"/>
          </a:p>
        </p:txBody>
      </p:sp>
    </p:spTree>
    <p:extLst>
      <p:ext uri="{BB962C8B-B14F-4D97-AF65-F5344CB8AC3E}">
        <p14:creationId xmlns:p14="http://schemas.microsoft.com/office/powerpoint/2010/main" val="277479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friction</a:t>
            </a:r>
            <a:endParaRPr lang="en-US" dirty="0"/>
          </a:p>
        </p:txBody>
      </p:sp>
      <p:sp>
        <p:nvSpPr>
          <p:cNvPr id="3" name="Content Placeholder 2"/>
          <p:cNvSpPr>
            <a:spLocks noGrp="1"/>
          </p:cNvSpPr>
          <p:nvPr>
            <p:ph sz="half" idx="1"/>
          </p:nvPr>
        </p:nvSpPr>
        <p:spPr>
          <a:xfrm>
            <a:off x="1154954" y="2603500"/>
            <a:ext cx="9817846" cy="3416301"/>
          </a:xfrm>
        </p:spPr>
        <p:txBody>
          <a:bodyPr>
            <a:normAutofit/>
          </a:bodyPr>
          <a:lstStyle/>
          <a:p>
            <a:r>
              <a:rPr lang="en-US" sz="2000" b="1" i="1" dirty="0" smtClean="0"/>
              <a:t>f</a:t>
            </a:r>
            <a:r>
              <a:rPr lang="en-US" sz="2000" b="1" i="1" baseline="-25000" dirty="0" smtClean="0"/>
              <a:t>s</a:t>
            </a:r>
            <a:r>
              <a:rPr lang="en-US" sz="2000" b="1" i="1" dirty="0" smtClean="0"/>
              <a:t> </a:t>
            </a:r>
            <a:r>
              <a:rPr lang="en-US" sz="2000" b="1" i="1" dirty="0" smtClean="0">
                <a:sym typeface="Euclid Symbol" panose="05050102010706020507" pitchFamily="18" charset="2"/>
              </a:rPr>
              <a:t> </a:t>
            </a:r>
            <a:r>
              <a:rPr lang="el-GR" sz="2000" b="1" i="1" dirty="0" smtClean="0">
                <a:sym typeface="Euclid Symbol" panose="05050102010706020507" pitchFamily="18" charset="2"/>
              </a:rPr>
              <a:t>μ</a:t>
            </a:r>
            <a:r>
              <a:rPr lang="en-US" sz="2000" b="1" i="1" baseline="-25000" dirty="0" err="1" smtClean="0">
                <a:sym typeface="Euclid Symbol" panose="05050102010706020507" pitchFamily="18" charset="2"/>
              </a:rPr>
              <a:t>s</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a:t>
            </a:r>
            <a:r>
              <a:rPr lang="en-US" sz="2000" b="1" dirty="0" smtClean="0">
                <a:sym typeface="Euclid Symbol" panose="05050102010706020507" pitchFamily="18" charset="2"/>
              </a:rPr>
              <a:t>Static friction is variable, and only engages as much as 							needed to prevent motion. </a:t>
            </a:r>
            <a:endParaRPr lang="en-US" sz="2000" b="1" i="1" dirty="0" smtClean="0"/>
          </a:p>
          <a:p>
            <a:r>
              <a:rPr lang="en-US" sz="2000" b="1" i="1" dirty="0" err="1" smtClean="0"/>
              <a:t>F</a:t>
            </a:r>
            <a:r>
              <a:rPr lang="en-US" sz="2000" b="1" i="1" baseline="-25000" dirty="0" err="1" smtClean="0"/>
              <a:t>s,max</a:t>
            </a:r>
            <a:r>
              <a:rPr lang="en-US" sz="2000" b="1" i="1" dirty="0" smtClean="0"/>
              <a:t> </a:t>
            </a:r>
            <a:r>
              <a:rPr lang="en-US" sz="2000" b="1" i="1" dirty="0">
                <a:sym typeface="Euclid Symbol" panose="05050102010706020507" pitchFamily="18" charset="2"/>
              </a:rPr>
              <a:t>=</a:t>
            </a:r>
            <a:r>
              <a:rPr lang="en-US" sz="2000" b="1" i="1" dirty="0" smtClean="0">
                <a:sym typeface="Euclid Symbol" panose="05050102010706020507" pitchFamily="18" charset="2"/>
              </a:rPr>
              <a:t> </a:t>
            </a:r>
            <a:r>
              <a:rPr lang="el-GR" sz="2000" b="1" i="1" dirty="0">
                <a:sym typeface="Euclid Symbol" panose="05050102010706020507" pitchFamily="18" charset="2"/>
              </a:rPr>
              <a:t>μ</a:t>
            </a:r>
            <a:r>
              <a:rPr lang="en-US" sz="2000" b="1" i="1" baseline="-25000" dirty="0" err="1" smtClean="0">
                <a:sym typeface="Euclid Symbol" panose="05050102010706020507" pitchFamily="18" charset="2"/>
              </a:rPr>
              <a:t>s</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Maximum</a:t>
            </a:r>
            <a:r>
              <a:rPr lang="en-US" sz="2000" b="1" dirty="0" smtClean="0">
                <a:sym typeface="Euclid Symbol" panose="05050102010706020507" pitchFamily="18" charset="2"/>
              </a:rPr>
              <a:t> static friction is proportional to the normal force</a:t>
            </a:r>
          </a:p>
          <a:p>
            <a:r>
              <a:rPr lang="en-US" sz="2000" b="1" i="1" dirty="0" err="1" smtClean="0"/>
              <a:t>f</a:t>
            </a:r>
            <a:r>
              <a:rPr lang="en-US" sz="2000" b="1" i="1" baseline="-25000" dirty="0" err="1" smtClean="0"/>
              <a:t>d</a:t>
            </a:r>
            <a:r>
              <a:rPr lang="en-US" sz="2000" b="1" i="1" dirty="0" smtClean="0"/>
              <a:t> </a:t>
            </a:r>
            <a:r>
              <a:rPr lang="en-US" sz="2000" b="1" i="1" dirty="0" smtClean="0">
                <a:sym typeface="Euclid Symbol" panose="05050102010706020507" pitchFamily="18" charset="2"/>
              </a:rPr>
              <a:t>= </a:t>
            </a:r>
            <a:r>
              <a:rPr lang="el-GR" sz="2000" b="1" i="1" dirty="0" smtClean="0">
                <a:sym typeface="Euclid Symbol" panose="05050102010706020507" pitchFamily="18" charset="2"/>
              </a:rPr>
              <a:t>μ</a:t>
            </a:r>
            <a:r>
              <a:rPr lang="en-US" sz="2000" b="1" i="1" baseline="-25000" dirty="0" err="1" smtClean="0">
                <a:sym typeface="Euclid Symbol" panose="05050102010706020507" pitchFamily="18" charset="2"/>
              </a:rPr>
              <a:t>d</a:t>
            </a:r>
            <a:r>
              <a:rPr lang="en-US" sz="2000" b="1" i="1" dirty="0" err="1" smtClean="0">
                <a:sym typeface="Euclid Symbol" panose="05050102010706020507" pitchFamily="18" charset="2"/>
              </a:rPr>
              <a:t>R</a:t>
            </a:r>
            <a:r>
              <a:rPr lang="en-US" sz="2000" b="1" i="1" dirty="0" smtClean="0">
                <a:sym typeface="Euclid Symbol" panose="05050102010706020507" pitchFamily="18" charset="2"/>
              </a:rPr>
              <a:t>		</a:t>
            </a:r>
            <a:r>
              <a:rPr lang="en-US" sz="2000" b="1" dirty="0" smtClean="0">
                <a:sym typeface="Euclid Symbol" panose="05050102010706020507" pitchFamily="18" charset="2"/>
              </a:rPr>
              <a:t>Dynamic friction is a constant and </a:t>
            </a:r>
            <a:r>
              <a:rPr lang="en-US" sz="2000" b="1" dirty="0" smtClean="0">
                <a:sym typeface="Euclid Symbol" panose="05050102010706020507" pitchFamily="18" charset="2"/>
              </a:rPr>
              <a:t>is always </a:t>
            </a:r>
            <a:r>
              <a:rPr lang="en-US" sz="2000" b="1" dirty="0">
                <a:sym typeface="Euclid Symbol" panose="05050102010706020507" pitchFamily="18" charset="2"/>
              </a:rPr>
              <a:t>proportional to the </a:t>
            </a:r>
            <a:r>
              <a:rPr lang="en-US" sz="2000" b="1" dirty="0" smtClean="0">
                <a:sym typeface="Euclid Symbol" panose="05050102010706020507" pitchFamily="18" charset="2"/>
              </a:rPr>
              <a:t>					normal force</a:t>
            </a:r>
            <a:endParaRPr lang="en-US" sz="2000" b="1" dirty="0" smtClean="0">
              <a:sym typeface="Euclid Symbol" panose="05050102010706020507" pitchFamily="18" charset="2"/>
            </a:endParaRPr>
          </a:p>
          <a:p>
            <a:r>
              <a:rPr lang="en-US" sz="2000" b="1" dirty="0" smtClean="0">
                <a:sym typeface="Euclid Symbol" panose="05050102010706020507" pitchFamily="18" charset="2"/>
              </a:rPr>
              <a:t>Coefficients of friction are usually less than one. </a:t>
            </a:r>
          </a:p>
          <a:p>
            <a:r>
              <a:rPr lang="en-US" sz="2000" b="1" dirty="0" smtClean="0">
                <a:sym typeface="Euclid Symbol" panose="05050102010706020507" pitchFamily="18" charset="2"/>
              </a:rPr>
              <a:t>The </a:t>
            </a:r>
            <a:r>
              <a:rPr lang="en-US" sz="2000" b="1" dirty="0" err="1" smtClean="0">
                <a:sym typeface="Euclid Symbol" panose="05050102010706020507" pitchFamily="18" charset="2"/>
              </a:rPr>
              <a:t>coeff</a:t>
            </a:r>
            <a:r>
              <a:rPr lang="en-US" sz="2000" b="1" dirty="0" smtClean="0">
                <a:sym typeface="Euclid Symbol" panose="05050102010706020507" pitchFamily="18" charset="2"/>
              </a:rPr>
              <a:t>. of dynamic friction is </a:t>
            </a:r>
            <a:r>
              <a:rPr lang="en-US" sz="2000" b="1" u="sng" dirty="0" smtClean="0">
                <a:sym typeface="Euclid Symbol" panose="05050102010706020507" pitchFamily="18" charset="2"/>
              </a:rPr>
              <a:t>always</a:t>
            </a:r>
            <a:r>
              <a:rPr lang="en-US" sz="2000" b="1" dirty="0" smtClean="0">
                <a:sym typeface="Euclid Symbol" panose="05050102010706020507" pitchFamily="18" charset="2"/>
              </a:rPr>
              <a:t> less than </a:t>
            </a:r>
            <a:r>
              <a:rPr lang="en-US" sz="2000" b="1" dirty="0" err="1" smtClean="0">
                <a:sym typeface="Euclid Symbol" panose="05050102010706020507" pitchFamily="18" charset="2"/>
              </a:rPr>
              <a:t>coeff</a:t>
            </a:r>
            <a:r>
              <a:rPr lang="en-US" sz="2000" b="1" dirty="0" smtClean="0">
                <a:sym typeface="Euclid Symbol" panose="05050102010706020507" pitchFamily="18" charset="2"/>
              </a:rPr>
              <a:t>. </a:t>
            </a:r>
            <a:r>
              <a:rPr lang="en-US" sz="2000" b="1" dirty="0">
                <a:sym typeface="Euclid Symbol" panose="05050102010706020507" pitchFamily="18" charset="2"/>
              </a:rPr>
              <a:t>o</a:t>
            </a:r>
            <a:r>
              <a:rPr lang="en-US" sz="2000" b="1" dirty="0" smtClean="0">
                <a:sym typeface="Euclid Symbol" panose="05050102010706020507" pitchFamily="18" charset="2"/>
              </a:rPr>
              <a:t>f static friction:  </a:t>
            </a:r>
          </a:p>
          <a:p>
            <a:pPr lvl="1"/>
            <a:r>
              <a:rPr lang="el-GR" sz="1800" b="1" i="1" dirty="0" smtClean="0">
                <a:sym typeface="Euclid Symbol" panose="05050102010706020507" pitchFamily="18" charset="2"/>
              </a:rPr>
              <a:t>μ</a:t>
            </a:r>
            <a:r>
              <a:rPr lang="en-US" sz="1800" b="1" i="1" baseline="-25000" dirty="0" smtClean="0">
                <a:sym typeface="Euclid Symbol" panose="05050102010706020507" pitchFamily="18" charset="2"/>
              </a:rPr>
              <a:t>d</a:t>
            </a:r>
            <a:r>
              <a:rPr lang="en-US" sz="1800" b="1" i="1" dirty="0" smtClean="0">
                <a:sym typeface="Euclid Symbol" panose="05050102010706020507" pitchFamily="18" charset="2"/>
              </a:rPr>
              <a:t> &lt; </a:t>
            </a:r>
            <a:r>
              <a:rPr lang="el-GR" sz="1800" b="1" i="1" dirty="0">
                <a:sym typeface="Euclid Symbol" panose="05050102010706020507" pitchFamily="18" charset="2"/>
              </a:rPr>
              <a:t>μ</a:t>
            </a:r>
            <a:r>
              <a:rPr lang="en-US" sz="1800" b="1" i="1" baseline="-25000" dirty="0">
                <a:sym typeface="Euclid Symbol" panose="05050102010706020507" pitchFamily="18" charset="2"/>
              </a:rPr>
              <a:t>s</a:t>
            </a:r>
            <a:endParaRPr lang="en-US" sz="1800" b="1" dirty="0"/>
          </a:p>
        </p:txBody>
      </p:sp>
    </p:spTree>
    <p:extLst>
      <p:ext uri="{BB962C8B-B14F-4D97-AF65-F5344CB8AC3E}">
        <p14:creationId xmlns:p14="http://schemas.microsoft.com/office/powerpoint/2010/main" val="196971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friction</a:t>
            </a:r>
            <a:endParaRPr lang="en-US" dirty="0"/>
          </a:p>
        </p:txBody>
      </p:sp>
      <p:sp>
        <p:nvSpPr>
          <p:cNvPr id="5" name="Content Placeholder 4"/>
          <p:cNvSpPr>
            <a:spLocks noGrp="1"/>
          </p:cNvSpPr>
          <p:nvPr>
            <p:ph idx="1"/>
          </p:nvPr>
        </p:nvSpPr>
        <p:spPr/>
        <p:txBody>
          <a:bodyPr/>
          <a:lstStyle/>
          <a:p>
            <a:r>
              <a:rPr lang="en-US" b="1" dirty="0"/>
              <a:t>A rightward force is applied to a </a:t>
            </a:r>
            <a:r>
              <a:rPr lang="en-US" b="1" dirty="0" smtClean="0"/>
              <a:t>13-kg </a:t>
            </a:r>
            <a:r>
              <a:rPr lang="en-US" b="1" dirty="0"/>
              <a:t>object to move it across a rough surface at constant velocity. The coefficient of friction between the object and the surface is </a:t>
            </a:r>
            <a:r>
              <a:rPr lang="en-US" b="1" dirty="0" smtClean="0"/>
              <a:t>0.20. What are the magnitudes of all forces present on the object?</a:t>
            </a:r>
            <a:endParaRPr lang="en-US" b="1" dirty="0"/>
          </a:p>
        </p:txBody>
      </p:sp>
    </p:spTree>
    <p:extLst>
      <p:ext uri="{BB962C8B-B14F-4D97-AF65-F5344CB8AC3E}">
        <p14:creationId xmlns:p14="http://schemas.microsoft.com/office/powerpoint/2010/main" val="2179036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Friction Problems</a:t>
            </a:r>
            <a:endParaRPr lang="en-US" dirty="0"/>
          </a:p>
        </p:txBody>
      </p:sp>
      <p:sp>
        <p:nvSpPr>
          <p:cNvPr id="6" name="Content Placeholder 5"/>
          <p:cNvSpPr>
            <a:spLocks noGrp="1"/>
          </p:cNvSpPr>
          <p:nvPr>
            <p:ph idx="1"/>
          </p:nvPr>
        </p:nvSpPr>
        <p:spPr/>
        <p:txBody>
          <a:bodyPr>
            <a:normAutofit/>
          </a:bodyPr>
          <a:lstStyle/>
          <a:p>
            <a:r>
              <a:rPr lang="en-US" b="1" dirty="0" smtClean="0"/>
              <a:t>A flatbed truck is carrying a heavy crate. The coefficient of static friction between the crate and the truckbed is 0.75. What is the maximum rate at which the driver can decelerate and still avoid having the crate slide against the cab?</a:t>
            </a:r>
          </a:p>
          <a:p>
            <a:endParaRPr lang="en-US" b="1" dirty="0"/>
          </a:p>
          <a:p>
            <a:r>
              <a:rPr lang="en-US" b="1" dirty="0" smtClean="0"/>
              <a:t>You </a:t>
            </a:r>
            <a:r>
              <a:rPr lang="en-US" b="1" dirty="0"/>
              <a:t>decide to rearrange the furniture in </a:t>
            </a:r>
            <a:r>
              <a:rPr lang="en-US" b="1" dirty="0" smtClean="0"/>
              <a:t>your </a:t>
            </a:r>
            <a:r>
              <a:rPr lang="en-US" b="1" dirty="0"/>
              <a:t>living room. </a:t>
            </a:r>
            <a:r>
              <a:rPr lang="en-US" b="1" dirty="0" smtClean="0"/>
              <a:t>For a short time you are </a:t>
            </a:r>
            <a:r>
              <a:rPr lang="en-US" b="1" dirty="0"/>
              <a:t>pushing the couch horizontally with a force of 180 </a:t>
            </a:r>
            <a:r>
              <a:rPr lang="en-US" b="1" dirty="0" smtClean="0"/>
              <a:t>N and the couch moves with a constant velocity. </a:t>
            </a:r>
            <a:r>
              <a:rPr lang="en-US" b="1" dirty="0"/>
              <a:t>If the couch has a mass of 55 kg, what is the coefficient of kinetic friction, </a:t>
            </a:r>
            <a:r>
              <a:rPr lang="en-US" b="1" dirty="0" err="1"/>
              <a:t>μ</a:t>
            </a:r>
            <a:r>
              <a:rPr lang="en-US" b="1" baseline="-25000" dirty="0" err="1"/>
              <a:t>k</a:t>
            </a:r>
            <a:r>
              <a:rPr lang="en-US" b="1" dirty="0"/>
              <a:t>, between the couch and the carpet?</a:t>
            </a:r>
            <a:br>
              <a:rPr lang="en-US" b="1" dirty="0"/>
            </a:br>
            <a:endParaRPr lang="en-US" b="1" dirty="0" smtClean="0"/>
          </a:p>
        </p:txBody>
      </p:sp>
    </p:spTree>
    <p:extLst>
      <p:ext uri="{BB962C8B-B14F-4D97-AF65-F5344CB8AC3E}">
        <p14:creationId xmlns:p14="http://schemas.microsoft.com/office/powerpoint/2010/main" val="120657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When is </a:t>
            </a:r>
            <a:r>
              <a:rPr lang="en-US" b="1" i="1" dirty="0" smtClean="0"/>
              <a:t>f</a:t>
            </a:r>
            <a:r>
              <a:rPr lang="en-US" b="1" i="1" baseline="-25000" dirty="0" smtClean="0"/>
              <a:t>s</a:t>
            </a:r>
            <a:r>
              <a:rPr lang="en-US" b="1" i="1" dirty="0" smtClean="0"/>
              <a:t> </a:t>
            </a:r>
            <a:r>
              <a:rPr lang="en-US" b="1" i="1" dirty="0">
                <a:sym typeface="Euclid Symbol" panose="05050102010706020507" pitchFamily="18" charset="2"/>
              </a:rPr>
              <a:t>= </a:t>
            </a:r>
            <a:r>
              <a:rPr lang="el-GR" b="1" i="1" dirty="0" smtClean="0">
                <a:sym typeface="Euclid Symbol" panose="05050102010706020507" pitchFamily="18" charset="2"/>
              </a:rPr>
              <a:t>μ</a:t>
            </a:r>
            <a:r>
              <a:rPr lang="en-US" b="1" i="1" baseline="-25000" dirty="0" err="1" smtClean="0">
                <a:sym typeface="Euclid Symbol" panose="05050102010706020507" pitchFamily="18" charset="2"/>
              </a:rPr>
              <a:t>s</a:t>
            </a:r>
            <a:r>
              <a:rPr lang="en-US" b="1" i="1" dirty="0" err="1" smtClean="0">
                <a:sym typeface="Euclid Symbol" panose="05050102010706020507" pitchFamily="18" charset="2"/>
              </a:rPr>
              <a:t>R</a:t>
            </a:r>
            <a:r>
              <a:rPr lang="en-US" b="1" dirty="0" smtClean="0">
                <a:sym typeface="Euclid Symbol" panose="05050102010706020507" pitchFamily="18" charset="2"/>
              </a:rPr>
              <a:t> </a:t>
            </a:r>
            <a:r>
              <a:rPr lang="en-US" b="1" i="1" u="sng" dirty="0" smtClean="0">
                <a:sym typeface="Euclid Symbol" panose="05050102010706020507" pitchFamily="18" charset="2"/>
              </a:rPr>
              <a:t>not</a:t>
            </a:r>
            <a:r>
              <a:rPr lang="en-US" b="1" dirty="0" smtClean="0">
                <a:sym typeface="Euclid Symbol" panose="05050102010706020507" pitchFamily="18" charset="2"/>
              </a:rPr>
              <a:t> true</a:t>
            </a:r>
            <a:r>
              <a:rPr lang="en-US" b="1" dirty="0">
                <a:sym typeface="Euclid Extra" panose="02050502000505020303" pitchFamily="18" charset="2"/>
              </a:rPr>
              <a:t> </a:t>
            </a:r>
            <a:r>
              <a:rPr lang="en-US" b="1" dirty="0" smtClean="0">
                <a:sym typeface="Euclid Extra" panose="02050502000505020303" pitchFamily="18" charset="2"/>
              </a:rPr>
              <a:t>for static friction?</a:t>
            </a:r>
            <a:endParaRPr lang="en-US" b="1" dirty="0">
              <a:sym typeface="Euclid Extra" panose="02050502000505020303" pitchFamily="18" charset="2"/>
            </a:endParaRPr>
          </a:p>
          <a:p>
            <a:endParaRPr lang="en-US" b="1" dirty="0">
              <a:sym typeface="Euclid Extra" panose="02050502000505020303" pitchFamily="18" charset="2"/>
            </a:endParaRPr>
          </a:p>
          <a:p>
            <a:endParaRPr lang="en-US" b="1" dirty="0" smtClean="0"/>
          </a:p>
          <a:p>
            <a:r>
              <a:rPr lang="en-US" b="1" dirty="0" smtClean="0"/>
              <a:t>What’s Due?  (Pending assignments to complete.)</a:t>
            </a:r>
          </a:p>
          <a:p>
            <a:pPr lvl="1"/>
            <a:r>
              <a:rPr lang="en-US" b="1" dirty="0" smtClean="0"/>
              <a:t>Complete the 2</a:t>
            </a:r>
            <a:r>
              <a:rPr lang="en-US" b="1" baseline="30000" dirty="0" smtClean="0"/>
              <a:t>nd</a:t>
            </a:r>
            <a:r>
              <a:rPr lang="en-US" b="1" dirty="0" smtClean="0"/>
              <a:t> Law Worksheet problems.</a:t>
            </a:r>
            <a:endParaRPr lang="en-US" sz="1900" b="1" dirty="0"/>
          </a:p>
          <a:p>
            <a:r>
              <a:rPr lang="en-US" b="1" dirty="0" smtClean="0"/>
              <a:t>What’s Next?  (How to prepare for the next day)</a:t>
            </a:r>
          </a:p>
          <a:p>
            <a:pPr lvl="1"/>
            <a:r>
              <a:rPr lang="en-US" b="1" dirty="0" smtClean="0"/>
              <a:t>Read 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28015</TotalTime>
  <Words>593</Words>
  <Application>Microsoft Office PowerPoint</Application>
  <PresentationFormat>Widescreen</PresentationFormat>
  <Paragraphs>66</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Euclid Extra</vt:lpstr>
      <vt:lpstr>Euclid Symbol</vt:lpstr>
      <vt:lpstr>Wingdings 3</vt:lpstr>
      <vt:lpstr>Ion Boardroom</vt:lpstr>
      <vt:lpstr>Physics 1 –  Oct 24, 2019</vt:lpstr>
      <vt:lpstr>Agenda, Assignment</vt:lpstr>
      <vt:lpstr>Source of Friction</vt:lpstr>
      <vt:lpstr>Applying a force gradually</vt:lpstr>
      <vt:lpstr>Measuring friction</vt:lpstr>
      <vt:lpstr>Measuring friction</vt:lpstr>
      <vt:lpstr>Calculating friction</vt:lpstr>
      <vt:lpstr>Friction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268</cp:revision>
  <dcterms:created xsi:type="dcterms:W3CDTF">2015-08-11T02:33:52Z</dcterms:created>
  <dcterms:modified xsi:type="dcterms:W3CDTF">2019-10-25T05:45:02Z</dcterms:modified>
</cp:coreProperties>
</file>